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498" r:id="rId2"/>
    <p:sldId id="503" r:id="rId3"/>
    <p:sldId id="500" r:id="rId4"/>
    <p:sldId id="501" r:id="rId5"/>
    <p:sldId id="499" r:id="rId6"/>
    <p:sldId id="502" r:id="rId7"/>
    <p:sldId id="521" r:id="rId8"/>
    <p:sldId id="523" r:id="rId9"/>
    <p:sldId id="522" r:id="rId10"/>
    <p:sldId id="514" r:id="rId11"/>
    <p:sldId id="513" r:id="rId12"/>
    <p:sldId id="518" r:id="rId13"/>
    <p:sldId id="517" r:id="rId14"/>
    <p:sldId id="507" r:id="rId15"/>
    <p:sldId id="505" r:id="rId16"/>
    <p:sldId id="504" r:id="rId17"/>
    <p:sldId id="520" r:id="rId18"/>
    <p:sldId id="512" r:id="rId19"/>
    <p:sldId id="516" r:id="rId20"/>
    <p:sldId id="519" r:id="rId21"/>
    <p:sldId id="515" r:id="rId22"/>
    <p:sldId id="506" r:id="rId23"/>
    <p:sldId id="509" r:id="rId24"/>
    <p:sldId id="510" r:id="rId25"/>
    <p:sldId id="508" r:id="rId26"/>
    <p:sldId id="511" r:id="rId27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3B9380-8B14-4A6A-B84A-CB58510CA082}">
          <p14:sldIdLst>
            <p14:sldId id="498"/>
            <p14:sldId id="503"/>
            <p14:sldId id="500"/>
            <p14:sldId id="501"/>
            <p14:sldId id="499"/>
            <p14:sldId id="502"/>
            <p14:sldId id="521"/>
            <p14:sldId id="523"/>
            <p14:sldId id="522"/>
            <p14:sldId id="514"/>
            <p14:sldId id="513"/>
            <p14:sldId id="518"/>
            <p14:sldId id="517"/>
            <p14:sldId id="507"/>
            <p14:sldId id="505"/>
            <p14:sldId id="504"/>
            <p14:sldId id="520"/>
            <p14:sldId id="512"/>
          </p14:sldIdLst>
        </p14:section>
        <p14:section name="Untitled Section" id="{6F3C61A6-BCE8-4542-BB1B-9CC7C3C7BD17}">
          <p14:sldIdLst>
            <p14:sldId id="516"/>
            <p14:sldId id="519"/>
          </p14:sldIdLst>
        </p14:section>
        <p14:section name="Data representation" id="{6C4B04E4-BE65-45AF-812A-18788331EBEF}">
          <p14:sldIdLst>
            <p14:sldId id="515"/>
          </p14:sldIdLst>
        </p14:section>
        <p14:section name="Concurrency" id="{4E67EEFF-96A9-4100-B276-3C8D9C0F0D66}">
          <p14:sldIdLst>
            <p14:sldId id="506"/>
            <p14:sldId id="509"/>
            <p14:sldId id="510"/>
            <p14:sldId id="508"/>
            <p14:sldId id="5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D6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72836" autoAdjust="0"/>
  </p:normalViewPr>
  <p:slideViewPr>
    <p:cSldViewPr snapToGrid="0">
      <p:cViewPr varScale="1">
        <p:scale>
          <a:sx n="57" d="100"/>
          <a:sy n="57" d="100"/>
        </p:scale>
        <p:origin x="1190" y="53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59F67-F7D9-4598-9252-6346BE13C9DE}" type="datetimeFigureOut">
              <a:rPr lang="en-AU" smtClean="0"/>
              <a:t>27/09/2023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ECB11-44F3-4391-904C-CECAD068E9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854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https://www.bebras.org/sites/default/files/Computational_Thinking_Cheat_Sheet.pdf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CB11-44F3-4391-904C-CECAD068E93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2830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ECB11-44F3-4391-904C-CECAD068E939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7083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http://web.cse.ohio-state.edu/~sivilotti.1/outreach/FESC02/parallel.pdf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ECB11-44F3-4391-904C-CECAD068E939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7166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https://libguides.ntu.edu.sg/python/introfunctions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ECB11-44F3-4391-904C-CECAD068E93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553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https://www.teachwithict.com/turtle_tutorial.html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ECB11-44F3-4391-904C-CECAD068E93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5844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https://www.bebras.org/sites/default/files/Computational_Thinking_Cheat_Sheet.pdf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ECB11-44F3-4391-904C-CECAD068E939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8067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https://isaaccomputerscience.org/concepts/dsa_ctm_abstraction?examBoard=all&amp;stage=all&amp;topic=computational_thinking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ECB11-44F3-4391-904C-CECAD068E939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435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https://bphilhour.trinket.io/physics-through-glowscript-an-introductory-course#/2-fundamentals-of-stop-motion-animation-kinematics/many-bouncing-balls-lists-and-loops</a:t>
            </a:r>
          </a:p>
          <a:p>
            <a:r>
              <a:rPr lang="en-US" dirty="0"/>
              <a:t>https://prod.liveshare.vsengsaas.visualstudio.com/join?8742B6FE7AE855FE0D730A88711C70A8C8FE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ECB11-44F3-4391-904C-CECAD068E939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3587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 for the least inflated balloon?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ECB11-44F3-4391-904C-CECAD068E939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9000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https://www.csfieldguide.org.nz/en/interactives/sorting-algorithms/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ECB11-44F3-4391-904C-CECAD068E939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3970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https://journals.sagepub.com/doi/full/10.1177/0735633120932871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ECB11-44F3-4391-904C-CECAD068E939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0418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0427"/>
            <a:ext cx="10363200" cy="1034927"/>
          </a:xfrm>
        </p:spPr>
        <p:txBody>
          <a:bodyPr/>
          <a:lstStyle>
            <a:lvl1pPr algn="l">
              <a:defRPr>
                <a:solidFill>
                  <a:srgbClr val="58595B"/>
                </a:solidFill>
                <a:latin typeface="Arial"/>
                <a:cs typeface="Arial"/>
              </a:defRPr>
            </a:lvl1pPr>
          </a:lstStyle>
          <a:p>
            <a:r>
              <a:rPr lang="en-AU" dirty="0"/>
              <a:t>HEADING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407860"/>
            <a:ext cx="10363200" cy="65094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58595B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2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3876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0452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0427"/>
            <a:ext cx="10363200" cy="1034927"/>
          </a:xfrm>
        </p:spPr>
        <p:txBody>
          <a:bodyPr/>
          <a:lstStyle>
            <a:lvl1pPr algn="l">
              <a:defRPr>
                <a:solidFill>
                  <a:srgbClr val="58595B"/>
                </a:solidFill>
                <a:latin typeface="Arial"/>
                <a:cs typeface="Arial"/>
              </a:defRPr>
            </a:lvl1pPr>
          </a:lstStyle>
          <a:p>
            <a:r>
              <a:rPr lang="en-AU" dirty="0"/>
              <a:t>HEADING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407860"/>
            <a:ext cx="10363200" cy="65094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58595B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591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371119"/>
            <a:ext cx="10363200" cy="1362075"/>
          </a:xfrm>
        </p:spPr>
        <p:txBody>
          <a:bodyPr anchor="t">
            <a:normAutofit/>
          </a:bodyPr>
          <a:lstStyle>
            <a:lvl1pPr algn="l">
              <a:defRPr sz="3000" b="0" cap="all"/>
            </a:lvl1pPr>
          </a:lstStyle>
          <a:p>
            <a:r>
              <a:rPr lang="en-AU" dirty="0"/>
              <a:t>SECTION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88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720917"/>
          </a:xfrm>
        </p:spPr>
        <p:txBody>
          <a:bodyPr>
            <a:normAutofit/>
          </a:bodyPr>
          <a:lstStyle>
            <a:lvl1pPr>
              <a:defRPr sz="3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AU" dirty="0"/>
              <a:t>CONTENT HEADING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8917"/>
            <a:ext cx="10972800" cy="4620395"/>
          </a:xfrm>
        </p:spPr>
        <p:txBody>
          <a:bodyPr/>
          <a:lstStyle>
            <a:lvl1pPr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2B63-B847-43AA-B1F2-FC339722361F}" type="datetime1">
              <a:rPr lang="en-AU" smtClean="0"/>
              <a:t>27/09/2023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559551"/>
            <a:ext cx="3860800" cy="365125"/>
          </a:xfrm>
        </p:spPr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85300" y="6546851"/>
            <a:ext cx="2844800" cy="365125"/>
          </a:xfrm>
        </p:spPr>
        <p:txBody>
          <a:bodyPr/>
          <a:lstStyle/>
          <a:p>
            <a:fld id="{D628406A-27C5-450B-AA7B-383B5E306B2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696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AU" dirty="0"/>
              <a:t>CONTENT HEADING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F24E-319B-4F4F-915B-888051E5FE25}" type="datetime1">
              <a:rPr lang="en-AU" smtClean="0"/>
              <a:t>27/09/2023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8039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AU" dirty="0"/>
              <a:t>CONTENT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91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66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44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 baseline="0"/>
            </a:lvl1pPr>
          </a:lstStyle>
          <a:p>
            <a:r>
              <a:rPr lang="en-AU" dirty="0"/>
              <a:t>PHOTO CAPTION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dirty="0"/>
              <a:t>PHOTO DESCRIPTION</a:t>
            </a:r>
          </a:p>
        </p:txBody>
      </p:sp>
    </p:spTree>
    <p:extLst>
      <p:ext uri="{BB962C8B-B14F-4D97-AF65-F5344CB8AC3E}">
        <p14:creationId xmlns:p14="http://schemas.microsoft.com/office/powerpoint/2010/main" val="3468197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60DC0-DCCA-4DDD-8022-EDCB5C2DD435}" type="datetime1">
              <a:rPr lang="en-AU" smtClean="0"/>
              <a:t>27/09/2023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Cyber Security Technologies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8406A-27C5-450B-AA7B-383B5E306B2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525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58595B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58595B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58595B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8595B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8595B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8595B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saaccomputerscience.org/concepts/dsa_ctm_computational_thinking_principles?examBoard=all&amp;stage=all&amp;topic=computational_think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hyperlink" Target="https://isaaccomputerscience.org/questions/dsa_ctm_04?examBoard=all&amp;stage=al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ickr.com/photos/juggernautco/4821600804/in/photostrea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csfieldguide.org.nz/en/interactives/searching-algorithms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fieldguide.org.nz/en/interactives/sorting-algorithm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hyperlink" Target="https://sucheendradas.itch.io/ascending-and-descending-number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train79.itch.io/binary-search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unestone.academy/ns/books/inde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runestone.academy/ns/books/published/fopp/index.html?mode=browsing" TargetMode="External"/><Relationship Id="rId4" Type="http://schemas.openxmlformats.org/officeDocument/2006/relationships/hyperlink" Target="https://runestone.academy/ns/books/published/httlacs/thinkcspy.html?mode=browsin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computationaltales.blogspot.com/p/stories-by-level.html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python.org/3/library/math.html#math.prod" TargetMode="External"/><Relationship Id="rId3" Type="http://schemas.openxmlformats.org/officeDocument/2006/relationships/hyperlink" Target="https://runestone.academy/ns/books/published/fopp/TransformingSequences/TheAccumulatorPatternwithLists.html?mode=browsing" TargetMode="External"/><Relationship Id="rId7" Type="http://schemas.openxmlformats.org/officeDocument/2006/relationships/hyperlink" Target="https://www.pythonmorsels.com/built-in-functions-in-python/#su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runestone.academy/ns/books/published/foppff/simple-python-data_function-calls.html?mode=browsing" TargetMode="External"/><Relationship Id="rId5" Type="http://schemas.openxmlformats.org/officeDocument/2006/relationships/hyperlink" Target="https://runestone.academy/ns/books/published/foppff/iteration_the-listener-loop.html?mode=browsing" TargetMode="External"/><Relationship Id="rId10" Type="http://schemas.openxmlformats.org/officeDocument/2006/relationships/hyperlink" Target="https://treyhunner.com/2016/02/how-to-merge-dictionaries-in-python/" TargetMode="External"/><Relationship Id="rId4" Type="http://schemas.openxmlformats.org/officeDocument/2006/relationships/hyperlink" Target="https://www.pythonmorsels.com/reduce/" TargetMode="External"/><Relationship Id="rId9" Type="http://schemas.openxmlformats.org/officeDocument/2006/relationships/hyperlink" Target="https://www.pythonmorsels.com/turn-a-list-into-a-strin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CB62BF-E826-191E-8FD1-D187B45B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Week 1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E4BBA9-064A-6AD1-4A9B-49FF057967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AU" dirty="0"/>
              <a:t>Sequencing, Loops, </a:t>
            </a:r>
            <a:r>
              <a:rPr lang="en-AU" dirty="0" err="1"/>
              <a:t>Parameterless</a:t>
            </a:r>
            <a:r>
              <a:rPr lang="en-AU" dirty="0"/>
              <a:t> Functions</a:t>
            </a:r>
          </a:p>
          <a:p>
            <a:pPr lvl="1"/>
            <a:r>
              <a:rPr lang="en-AU" dirty="0"/>
              <a:t>Blocks to Python </a:t>
            </a:r>
          </a:p>
          <a:p>
            <a:pPr lvl="2"/>
            <a:r>
              <a:rPr lang="en-US" dirty="0"/>
              <a:t>(https://trinket.io/blocks): Sequencing, Loops (bounded), Functions (</a:t>
            </a:r>
            <a:r>
              <a:rPr lang="en-US" dirty="0" err="1"/>
              <a:t>parameterless</a:t>
            </a:r>
            <a:r>
              <a:rPr lang="en-US" dirty="0"/>
              <a:t>?) – draw turtle graphics (squares) using blocks and investigate created Python code</a:t>
            </a:r>
          </a:p>
          <a:p>
            <a:r>
              <a:rPr lang="en-US" dirty="0">
                <a:hlinkClick r:id="rId3"/>
              </a:rPr>
              <a:t>Computational thinking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1.	Decomposition – breakdown task</a:t>
            </a:r>
          </a:p>
          <a:p>
            <a:pPr lvl="2"/>
            <a:r>
              <a:rPr lang="en-US" dirty="0"/>
              <a:t>1.	decompose draw square into 4 line tasks;  </a:t>
            </a:r>
          </a:p>
          <a:p>
            <a:pPr lvl="2"/>
            <a:r>
              <a:rPr lang="en-US" dirty="0"/>
              <a:t>2.	Decompose draw house into multiple draw squares</a:t>
            </a:r>
          </a:p>
          <a:p>
            <a:pPr lvl="1"/>
            <a:r>
              <a:rPr lang="en-US" dirty="0"/>
              <a:t>2.	Abstraction – hide unnecessary detail</a:t>
            </a:r>
          </a:p>
          <a:p>
            <a:pPr lvl="2"/>
            <a:r>
              <a:rPr lang="en-US" dirty="0"/>
              <a:t>: abstract draw person into stick figure</a:t>
            </a:r>
          </a:p>
          <a:p>
            <a:pPr lvl="1"/>
            <a:r>
              <a:rPr lang="en-US" dirty="0"/>
              <a:t>3.	Pattern recognition – recognize class of problem</a:t>
            </a:r>
          </a:p>
          <a:p>
            <a:pPr lvl="2"/>
            <a:r>
              <a:rPr lang="en-US" dirty="0"/>
              <a:t>Refactoring sequential code into functions, e.g. square;  Identify repeating code sequences and refactor to functions</a:t>
            </a:r>
          </a:p>
          <a:p>
            <a:pPr lvl="1"/>
            <a:r>
              <a:rPr lang="en-US" dirty="0"/>
              <a:t>4.	Concurrency: multiple turtles to draw one house</a:t>
            </a:r>
          </a:p>
          <a:p>
            <a:r>
              <a:rPr lang="en-US" dirty="0"/>
              <a:t>2.	Decisions</a:t>
            </a:r>
          </a:p>
          <a:p>
            <a:r>
              <a:rPr lang="en-US" dirty="0"/>
              <a:t>3.	Functions</a:t>
            </a:r>
          </a:p>
          <a:p>
            <a:pPr lvl="1"/>
            <a:r>
              <a:rPr lang="en-US" dirty="0"/>
              <a:t>Preconditions: assert</a:t>
            </a:r>
          </a:p>
          <a:p>
            <a:r>
              <a:rPr lang="en-US" dirty="0"/>
              <a:t>4.	Iteration</a:t>
            </a:r>
          </a:p>
          <a:p>
            <a:r>
              <a:rPr lang="en-US" dirty="0"/>
              <a:t>5.	Lists</a:t>
            </a:r>
          </a:p>
          <a:p>
            <a:pPr lvl="1"/>
            <a:r>
              <a:rPr lang="en-US" dirty="0"/>
              <a:t>1D, 2D</a:t>
            </a:r>
          </a:p>
          <a:p>
            <a:r>
              <a:rPr lang="en-US" dirty="0"/>
              <a:t>6.	Strings</a:t>
            </a:r>
          </a:p>
          <a:p>
            <a:r>
              <a:rPr lang="en-US" dirty="0"/>
              <a:t>7.	Dictionaries and Data Files</a:t>
            </a:r>
          </a:p>
          <a:p>
            <a:r>
              <a:rPr lang="en-US" dirty="0"/>
              <a:t>8. Data structures &amp; algorithms</a:t>
            </a:r>
          </a:p>
          <a:p>
            <a:pPr lvl="1"/>
            <a:r>
              <a:rPr lang="en-US" dirty="0"/>
              <a:t>Graphs</a:t>
            </a:r>
          </a:p>
          <a:p>
            <a:pPr lvl="1"/>
            <a:r>
              <a:rPr lang="en-US" dirty="0"/>
              <a:t>Binary search; linear search; </a:t>
            </a:r>
            <a:r>
              <a:rPr lang="en-US" dirty="0">
                <a:hlinkClick r:id="rId4"/>
              </a:rPr>
              <a:t>breadth-first graph</a:t>
            </a:r>
            <a:r>
              <a:rPr lang="en-US" dirty="0"/>
              <a:t>; post-order tree-traversal</a:t>
            </a:r>
          </a:p>
          <a:p>
            <a:pPr lvl="1"/>
            <a:r>
              <a:rPr lang="en-US" dirty="0"/>
              <a:t>Caching for performance</a:t>
            </a:r>
          </a:p>
          <a:p>
            <a:pPr lvl="1"/>
            <a:r>
              <a:rPr lang="en-US" dirty="0"/>
              <a:t>Pipelining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B2F1A2-58AC-7216-4F3A-DE623F23E3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916" t="27398" r="12667" b="55049"/>
          <a:stretch/>
        </p:blipFill>
        <p:spPr>
          <a:xfrm>
            <a:off x="9255760" y="1757680"/>
            <a:ext cx="1148080" cy="114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05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3E0C-A460-46DB-76C6-021DD93F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5B805-A413-675C-79FA-949FA71569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would you find the jackpot using the least amount of money?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4000B-FF34-9E7F-1AE6-70C13131F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95BBD-4A7F-2AAB-A401-A1C617E7A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10</a:t>
            </a:fld>
            <a:endParaRPr lang="en-A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2A84B9-A365-DA06-50EF-1FA167275092}"/>
              </a:ext>
            </a:extLst>
          </p:cNvPr>
          <p:cNvGrpSpPr/>
          <p:nvPr/>
        </p:nvGrpSpPr>
        <p:grpSpPr>
          <a:xfrm>
            <a:off x="2811182" y="1958842"/>
            <a:ext cx="7996518" cy="4588009"/>
            <a:chOff x="2811182" y="1958842"/>
            <a:chExt cx="7996518" cy="45880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44CB93-8D37-175E-4F4B-35AADA127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044" t="23634" r="25337" b="11531"/>
            <a:stretch/>
          </p:blipFill>
          <p:spPr>
            <a:xfrm>
              <a:off x="2811182" y="1958842"/>
              <a:ext cx="6171454" cy="424058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5784EB-BCE7-5542-C79F-8DB60C3A34A5}"/>
                </a:ext>
              </a:extLst>
            </p:cNvPr>
            <p:cNvSpPr txBox="1"/>
            <p:nvPr/>
          </p:nvSpPr>
          <p:spPr>
            <a:xfrm>
              <a:off x="4689288" y="6177519"/>
              <a:ext cx="61184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4"/>
                </a:rPr>
                <a:t>CC 2.0 BY Daniel X. O'Neil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1878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C63A-03E8-3412-2363-CEC73BE9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01400-D2C9-980B-5553-5BD5B13CA0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Algorithms to find a number in a list, e.g. find target 6</a:t>
            </a:r>
          </a:p>
          <a:p>
            <a:r>
              <a:rPr lang="en-US" dirty="0"/>
              <a:t>Pin the tail on the donkey (Random)</a:t>
            </a:r>
          </a:p>
          <a:p>
            <a:pPr lvl="1"/>
            <a:r>
              <a:rPr lang="en-US" dirty="0"/>
              <a:t>Close your eyes, spin around &amp; point</a:t>
            </a:r>
          </a:p>
          <a:p>
            <a:pPr lvl="1"/>
            <a:r>
              <a:rPr lang="en-US" dirty="0"/>
              <a:t>Open your eyes &amp; compare with your target</a:t>
            </a:r>
          </a:p>
          <a:p>
            <a:pPr lvl="1"/>
            <a:r>
              <a:rPr lang="en-US" dirty="0"/>
              <a:t>Repeat the above if the element does not match your target</a:t>
            </a:r>
          </a:p>
          <a:p>
            <a:r>
              <a:rPr lang="en-US" dirty="0"/>
              <a:t>Linear 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Point to one of the brackets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Move to the next element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Compare the element with your target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steps 2-3, if the element does not match </a:t>
            </a:r>
          </a:p>
          <a:p>
            <a:pPr lvl="1"/>
            <a:r>
              <a:rPr lang="en-US" dirty="0"/>
              <a:t>&gt;&gt;&gt; </a:t>
            </a:r>
            <a:r>
              <a:rPr lang="en-US" dirty="0" err="1"/>
              <a:t>list.index</a:t>
            </a:r>
            <a:r>
              <a:rPr lang="en-US" dirty="0"/>
              <a:t>(6)</a:t>
            </a:r>
          </a:p>
          <a:p>
            <a:pPr lvl="1"/>
            <a:r>
              <a:rPr lang="en-US" dirty="0"/>
              <a:t>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AD560-DEAE-DA3C-8B29-1E6F4D459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49C91-C026-DDC2-7EA5-BA2FD7CCF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4460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55414-B01A-53D3-B272-987D9DF9D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Searching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1FDE6-19C6-5123-6732-288A64A920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https://www.csfieldguide.org.nz/en/interactives/searching-algorithms/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70906-CAF4-63DD-31BD-D9367E85A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561CB-CE0E-093B-7CC1-E8444EBA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12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2DC7F9-86BE-F1FF-54EB-B36594F90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2148915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76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DB6B-7B17-A825-4274-2F45CAD2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Sorting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3480B-C692-0979-7839-DD08112A53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https://www.csfieldguide.org.nz/en/interactives/sorting-algorithms/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C15EC-9BF3-F5DB-F33B-913C56A1E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749CD-5EF1-E84B-0B4F-6A4381EA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13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A9867-F72B-AB2B-3E38-F3DE94A9C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98" r="38922"/>
          <a:stretch/>
        </p:blipFill>
        <p:spPr>
          <a:xfrm>
            <a:off x="3239994" y="1939156"/>
            <a:ext cx="6145306" cy="46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92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F7A95-9B6A-0879-9D22-0ED89E7A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Algorithmic Thinking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72203-A81C-69C5-AEF9-C98E692980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Sorting</a:t>
            </a:r>
          </a:p>
          <a:p>
            <a:r>
              <a:rPr lang="en-US" dirty="0">
                <a:hlinkClick r:id="rId2"/>
              </a:rPr>
              <a:t>https://sucheendradas.itch.io/ascending-and-descending-numbers</a:t>
            </a:r>
            <a:endParaRPr lang="en-US" dirty="0"/>
          </a:p>
          <a:p>
            <a:pPr lvl="1"/>
            <a:r>
              <a:rPr lang="en-US" dirty="0"/>
              <a:t>Pick the largest</a:t>
            </a:r>
          </a:p>
          <a:p>
            <a:pPr lvl="2"/>
            <a:r>
              <a:rPr lang="en-US" dirty="0"/>
              <a:t>Compare each value remembering the largest</a:t>
            </a:r>
          </a:p>
          <a:p>
            <a:pPr lvl="1"/>
            <a:r>
              <a:rPr lang="en-US" dirty="0"/>
              <a:t>Move to last empty point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6C480C-D03C-A83B-AE97-EFFA67701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AB49C-1DAB-7DFF-0405-E20D3DF2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14</a:t>
            </a:fld>
            <a:endParaRPr lang="en-AU"/>
          </a:p>
        </p:txBody>
      </p:sp>
      <p:pic>
        <p:nvPicPr>
          <p:cNvPr id="9" name="Graphic 8" descr="Smiling face outline outline">
            <a:extLst>
              <a:ext uri="{FF2B5EF4-FFF2-40B4-BE49-F238E27FC236}">
                <a16:creationId xmlns:a16="http://schemas.microsoft.com/office/drawing/2014/main" id="{2FE839BE-7EA0-B88C-7E1F-ACB6D41A4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1" name="Graphic 10" descr="Neutral face outline outline">
            <a:extLst>
              <a:ext uri="{FF2B5EF4-FFF2-40B4-BE49-F238E27FC236}">
                <a16:creationId xmlns:a16="http://schemas.microsoft.com/office/drawing/2014/main" id="{F1A041EC-0BB3-737A-9DE4-6213A8E20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9053" y="2971800"/>
            <a:ext cx="914400" cy="914400"/>
          </a:xfrm>
          <a:prstGeom prst="rect">
            <a:avLst/>
          </a:prstGeom>
        </p:spPr>
      </p:pic>
      <p:pic>
        <p:nvPicPr>
          <p:cNvPr id="13" name="Graphic 12" descr="Angry face outline outline">
            <a:extLst>
              <a:ext uri="{FF2B5EF4-FFF2-40B4-BE49-F238E27FC236}">
                <a16:creationId xmlns:a16="http://schemas.microsoft.com/office/drawing/2014/main" id="{5E70A1A1-BAEB-7356-6891-ADD29069AE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06988" y="2971800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D037A8-5385-51D8-B20B-685625A2A2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0869" y="384176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39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5048-E614-2280-4417-C380FB57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Algorithmic Thinking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F9B95-6AC2-574A-2EED-EE0C0B74E1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Draw a square</a:t>
            </a:r>
          </a:p>
          <a:p>
            <a:r>
              <a:rPr lang="en-AU" dirty="0"/>
              <a:t>Sequencing &amp; figuring out an algorithm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1624B-9EC8-B4C3-1C2E-B9E7EB12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9FA18-B510-2FF9-3692-5477B16B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15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D450C8-FB70-B817-AE29-F02D5F1FE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99"/>
          <a:stretch/>
        </p:blipFill>
        <p:spPr>
          <a:xfrm>
            <a:off x="401619" y="2275241"/>
            <a:ext cx="12192000" cy="53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19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298E-6F3D-805E-DEFD-F4DFB2BE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Procedural abstraction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F5256-8FA4-B9A0-AD96-212DE2DB3A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k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EB2C1-7871-795F-570D-D5A18CF88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98F73-A406-F01B-252B-C93897CFA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16</a:t>
            </a:fld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5C5C93-3F61-60A9-F8BD-62227A855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17" y="1121145"/>
            <a:ext cx="11285967" cy="605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29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C63A-03E8-3412-2363-CEC73BE9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01400-D2C9-980B-5553-5BD5B13CA0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Algorithms to find a number in a list, e.g. find target 6</a:t>
            </a:r>
          </a:p>
          <a:p>
            <a:pPr lvl="1"/>
            <a:r>
              <a:rPr lang="en-US" dirty="0"/>
              <a:t>&gt;&gt;&gt;    list = [ 4, 7, 1, 2, 0, 6, 8 ]</a:t>
            </a:r>
          </a:p>
          <a:p>
            <a:r>
              <a:rPr lang="en-US" dirty="0"/>
              <a:t>Pin the tail on the donkey (Random)</a:t>
            </a:r>
          </a:p>
          <a:p>
            <a:pPr lvl="1"/>
            <a:r>
              <a:rPr lang="en-US" dirty="0"/>
              <a:t>Close your eyes, spin around &amp; point</a:t>
            </a:r>
          </a:p>
          <a:p>
            <a:pPr lvl="1"/>
            <a:r>
              <a:rPr lang="en-US" dirty="0"/>
              <a:t>Open your eyes &amp; compare with your target</a:t>
            </a:r>
          </a:p>
          <a:p>
            <a:pPr lvl="1"/>
            <a:r>
              <a:rPr lang="en-US" dirty="0"/>
              <a:t>Repeat the above if the element does not match your target</a:t>
            </a:r>
          </a:p>
          <a:p>
            <a:r>
              <a:rPr lang="en-US" dirty="0"/>
              <a:t>Linear 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Point to one of the brackets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Move to the next element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Compare the element with your target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steps 2-3, if the element does not match </a:t>
            </a:r>
          </a:p>
          <a:p>
            <a:pPr lvl="1"/>
            <a:r>
              <a:rPr lang="en-US" dirty="0"/>
              <a:t>&gt;&gt;&gt; </a:t>
            </a:r>
            <a:r>
              <a:rPr lang="en-US" dirty="0" err="1"/>
              <a:t>list.index</a:t>
            </a:r>
            <a:r>
              <a:rPr lang="en-US" dirty="0"/>
              <a:t>(6)</a:t>
            </a:r>
          </a:p>
          <a:p>
            <a:pPr lvl="1"/>
            <a:r>
              <a:rPr lang="en-US" dirty="0"/>
              <a:t>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AD560-DEAE-DA3C-8B29-1E6F4D459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49C91-C026-DDC2-7EA5-BA2FD7CCF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4594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46112-62B9-218C-F050-1F3F36BE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Faster search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EB917-7659-5D0D-1F24-7D4505903E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Assuming sorted</a:t>
            </a:r>
          </a:p>
          <a:p>
            <a:r>
              <a:rPr lang="en-US" dirty="0">
                <a:hlinkClick r:id="rId2"/>
              </a:rPr>
              <a:t>https://ctrain79.itch.io/binary-search</a:t>
            </a:r>
            <a:endParaRPr lang="en-AU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9BF09-63B7-123E-8BB4-AB1BE28B2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147D7-3C90-ECF4-7373-CEE2BC93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18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486A2-EB4E-465E-2E0B-113B0F4D0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130" y="2368833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79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15A9B-8C49-736D-4467-80C3CB63A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Extract 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F1E0C-A433-EFB5-381B-CBD6A46ECD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Also known as procedural abstraction</a:t>
            </a:r>
          </a:p>
          <a:p>
            <a:r>
              <a:rPr lang="en-AU" dirty="0"/>
              <a:t>Print(“*”); Print(“*”); Print(“*”); Print(“*”)</a:t>
            </a:r>
          </a:p>
          <a:p>
            <a:r>
              <a:rPr lang="en-AU" dirty="0"/>
              <a:t>Print(“+”); Print(“+”); Print(“+”); Print(“+”)</a:t>
            </a:r>
          </a:p>
          <a:p>
            <a:endParaRPr lang="en-AU" dirty="0"/>
          </a:p>
          <a:p>
            <a:r>
              <a:rPr lang="en-AU" dirty="0"/>
              <a:t>def four(x):</a:t>
            </a:r>
          </a:p>
          <a:p>
            <a:r>
              <a:rPr lang="en-AU" dirty="0"/>
              <a:t>  	print(list(map(function (x) print(x), range(4))</a:t>
            </a:r>
          </a:p>
          <a:p>
            <a:r>
              <a:rPr lang="en-AU" dirty="0"/>
              <a:t>Def four(x):</a:t>
            </a:r>
          </a:p>
          <a:p>
            <a:pPr lvl="1"/>
            <a:r>
              <a:rPr lang="en-AU" dirty="0"/>
              <a:t>For a in range(4): print(x)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9E5326-DA5A-63DC-48E8-DA5949D0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055E2-B304-5097-3B84-8ED509BEB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8973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E8B0B-EF22-06F5-E8B0-A35B527BB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A938-A31E-62EB-33D5-24DE7F5091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https://runestone.academy/ns/books/index</a:t>
            </a:r>
            <a:endParaRPr lang="en-US" dirty="0"/>
          </a:p>
          <a:p>
            <a:r>
              <a:rPr lang="en-US" dirty="0">
                <a:hlinkClick r:id="rId4"/>
              </a:rPr>
              <a:t>https://runestone.academy/ns/books/published/httlacs/thinkcspy.html?mode=browsing</a:t>
            </a:r>
            <a:endParaRPr lang="en-US" dirty="0"/>
          </a:p>
          <a:p>
            <a:pPr lvl="1"/>
            <a:r>
              <a:rPr lang="en-US" dirty="0"/>
              <a:t>Image editing</a:t>
            </a:r>
          </a:p>
          <a:p>
            <a:r>
              <a:rPr lang="en-US" dirty="0">
                <a:hlinkClick r:id="rId5"/>
              </a:rPr>
              <a:t>https://runestone.academy/ns/books/published/fopp/index.html?mode=browsing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81D03-5F4F-E74B-8737-EDD010133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9E0A6-DDB7-4472-9232-C6A26DC9C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8489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9AD2C-CE77-B7C0-8E60-BAE0BCBDC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F3624-7D20-A0D7-8C4A-0A7F9DE428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9347B7-BBD5-BE47-B262-6660D9A9F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384C4-A58B-FAB5-E708-183D1D7F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8790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0E67A-6351-271E-8DFD-7F14C4C2B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1C2C8-0559-6890-7E90-FCF75B984C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Strings are ≈ lists of characters</a:t>
            </a:r>
          </a:p>
          <a:p>
            <a:r>
              <a:rPr lang="en-AU" dirty="0"/>
              <a:t>Characters are ≈ numbers</a:t>
            </a:r>
          </a:p>
          <a:p>
            <a:r>
              <a:rPr lang="en-AU" dirty="0"/>
              <a:t>Lists are indexed &amp; </a:t>
            </a:r>
            <a:r>
              <a:rPr lang="en-AU"/>
              <a:t>sequenced elements</a:t>
            </a:r>
            <a:endParaRPr lang="en-AU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0EB84-3DB1-6EC0-AB77-33540C9B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1FE53-BC8B-61B4-722F-0E52BEC1E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9612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48619-3172-275F-D12E-7CD699038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Concurrency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2236D-6746-07B1-FEF0-7109ADA37D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3FA7E-F1ED-9B75-7CE8-8945C2BF1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6EB15-2AD2-F35E-85CA-21CDD96A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22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AD297-BFF2-DAD9-D7E3-F4429C1A1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99"/>
          <a:stretch/>
        </p:blipFill>
        <p:spPr>
          <a:xfrm>
            <a:off x="609600" y="1801905"/>
            <a:ext cx="12192000" cy="53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52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E223-FD40-B0AF-E756-A506C9A6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Abstraction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608A8-E55A-EAB7-5905-BC84351163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j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EF092-E1DA-6C64-6571-6A47A92DC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8A315-D9AB-629A-F574-1D5F9099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23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90D29-596D-A58F-941F-AFE1C7ACAA05}"/>
              </a:ext>
            </a:extLst>
          </p:cNvPr>
          <p:cNvSpPr txBox="1"/>
          <p:nvPr/>
        </p:nvSpPr>
        <p:spPr>
          <a:xfrm>
            <a:off x="3059206" y="3284675"/>
            <a:ext cx="6118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https://www.csunplugged.org/en/moocs/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57A055-985D-0A30-9E6A-FC297D81E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9BA3E9-5341-9E9B-D02A-4136A79E5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3" y="995556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22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ABF53-B81B-6017-46AA-DA6DF482B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Refactor search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E3ACB-D2A5-4C3E-EE69-7DDD211038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Binary search on list of strings</a:t>
            </a:r>
          </a:p>
          <a:p>
            <a:r>
              <a:rPr lang="en-AU" dirty="0"/>
              <a:t>Binary search on list of list of strings (Umair)</a:t>
            </a:r>
          </a:p>
          <a:p>
            <a:r>
              <a:rPr lang="en-AU" dirty="0"/>
              <a:t>Recursive</a:t>
            </a:r>
          </a:p>
          <a:p>
            <a:r>
              <a:rPr lang="en-AU" dirty="0"/>
              <a:t>ChatGPT</a:t>
            </a:r>
          </a:p>
          <a:p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def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22C3D"/>
                </a:solidFill>
                <a:effectLst/>
                <a:latin typeface="Söhne Mono"/>
              </a:rPr>
              <a:t>binary_search_recursive_helper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arr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, target, low, high):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if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low &lt;= high: mid = (low + high) // </a:t>
            </a:r>
            <a:r>
              <a:rPr lang="en-US" b="0" i="0" dirty="0">
                <a:solidFill>
                  <a:srgbClr val="DF3079"/>
                </a:solidFill>
                <a:effectLst/>
                <a:latin typeface="Söhne Mono"/>
              </a:rPr>
              <a:t>2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effectLst/>
                <a:latin typeface="Söhne Mono"/>
              </a:rPr>
              <a:t># Calculate the middle index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if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arr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[mid] == target: </a:t>
            </a:r>
            <a:r>
              <a:rPr lang="en-US" b="0" i="0" dirty="0">
                <a:effectLst/>
                <a:latin typeface="Söhne Mono"/>
              </a:rPr>
              <a:t># If the middle element is the target, return its index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mid </a:t>
            </a:r>
            <a:r>
              <a:rPr lang="en-US" b="0" i="0" dirty="0" err="1">
                <a:solidFill>
                  <a:srgbClr val="2E95D3"/>
                </a:solidFill>
                <a:effectLst/>
                <a:latin typeface="Söhne Mono"/>
              </a:rPr>
              <a:t>elif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arr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[mid] &lt; target: </a:t>
            </a:r>
            <a:r>
              <a:rPr lang="en-US" b="0" i="0" dirty="0">
                <a:effectLst/>
                <a:latin typeface="Söhne Mono"/>
              </a:rPr>
              <a:t># If the middle element is less than the target, search the right half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binary_search_recursive_helper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arr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, target, mid + </a:t>
            </a:r>
            <a:r>
              <a:rPr lang="en-US" b="0" i="0" dirty="0">
                <a:solidFill>
                  <a:srgbClr val="DF3079"/>
                </a:solidFill>
                <a:effectLst/>
                <a:latin typeface="Söhne Mono"/>
              </a:rPr>
              <a:t>1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, high)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else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: </a:t>
            </a:r>
            <a:r>
              <a:rPr lang="en-US" b="0" i="0" dirty="0">
                <a:effectLst/>
                <a:latin typeface="Söhne Mono"/>
              </a:rPr>
              <a:t># If the middle element is greater than the target, search the left half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binary_search_recursive_helper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arr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, target, low, mid - </a:t>
            </a:r>
            <a:r>
              <a:rPr lang="en-US" b="0" i="0" dirty="0">
                <a:solidFill>
                  <a:srgbClr val="DF3079"/>
                </a:solidFill>
                <a:effectLst/>
                <a:latin typeface="Söhne Mono"/>
              </a:rPr>
              <a:t>1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)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else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: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-</a:t>
            </a:r>
            <a:r>
              <a:rPr lang="en-US" b="0" i="0" dirty="0">
                <a:solidFill>
                  <a:srgbClr val="DF3079"/>
                </a:solidFill>
                <a:effectLst/>
                <a:latin typeface="Söhne Mono"/>
              </a:rPr>
              <a:t>1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effectLst/>
                <a:latin typeface="Söhne Mono"/>
              </a:rPr>
              <a:t># Element not found in the array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2539D-9820-19B5-6F05-D315E4E1D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8A143-B44A-6FAA-4896-D543AF52F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257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35AA-BA0E-F6A2-B64D-96BBC58F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Concurrent Sorting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9960F-40C6-F5F0-1810-91FC8C7A66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k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6A6AA-5BF0-7CEF-78E5-2DB0A716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C7C041-181D-C848-C5F4-6D19A680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25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FC3F2-FCFD-E7B3-B5D4-EB17DEB0540C}"/>
              </a:ext>
            </a:extLst>
          </p:cNvPr>
          <p:cNvSpPr txBox="1"/>
          <p:nvPr/>
        </p:nvSpPr>
        <p:spPr>
          <a:xfrm>
            <a:off x="3059206" y="3007676"/>
            <a:ext cx="61184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https://www.csunplugged.org/en/topics/sorting-networks/investigating-variations-using-the-sorting-network/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7C4C40-2A56-969B-23F5-CEF76BFB5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018688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4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E736-0A39-6120-BE9A-88A9B9CB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Fairy Tales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4D0C6-BF7D-58C7-12D3-DD5948DFD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http://computationaltales.blogspot.com/p/stories-by-level.html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5F7103-690A-5FAC-5C27-800E33E27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9C23D-71E6-E7DA-0E0F-0967C30C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178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2E10-7950-18B8-3F82-3F4EBC62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Week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6A28-60D8-C3B5-1A61-F9B046277D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ED2A3F-2FAC-AF1F-6D73-4EBFDC87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EE05B-0893-3219-77F9-BBF5F5664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3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75A72F-6578-A239-D7A8-5265526D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65" y="1023936"/>
            <a:ext cx="10363200" cy="55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21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47E72-728E-960C-60FB-0ABC5C3B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D038F-3785-0FA5-4670-9AE76A652C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3AB8E6-0940-85E7-7DD6-A55A248E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18324-7DF3-E010-C1DC-144FB690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4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4EF7F-BF93-880B-96CC-E957CE58F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74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CCE4-2840-D561-EED2-6449CC6A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Abstraction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9FCC2-4564-0C7D-E547-B0D2830CD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Representational</a:t>
            </a:r>
          </a:p>
          <a:p>
            <a:r>
              <a:rPr lang="en-AU" dirty="0"/>
              <a:t>By generalisation</a:t>
            </a:r>
          </a:p>
          <a:p>
            <a:pPr lvl="1"/>
            <a:r>
              <a:rPr lang="en-US" dirty="0"/>
              <a:t>Even is a kind of modulo function</a:t>
            </a:r>
          </a:p>
          <a:p>
            <a:pPr lvl="1"/>
            <a:r>
              <a:rPr lang="en-US" dirty="0"/>
              <a:t>Later: OO: poodle is kind of dog</a:t>
            </a:r>
          </a:p>
          <a:p>
            <a:pPr lvl="1"/>
            <a:r>
              <a:rPr lang="en-US" dirty="0"/>
              <a:t>Search for numbers is specialization of RE pattern matching</a:t>
            </a:r>
          </a:p>
          <a:p>
            <a:r>
              <a:rPr lang="en-US" dirty="0"/>
              <a:t>Info hiding</a:t>
            </a:r>
          </a:p>
          <a:p>
            <a:pPr lvl="1"/>
            <a:r>
              <a:rPr lang="en-US" dirty="0"/>
              <a:t>Hide a global variable behind an interface</a:t>
            </a:r>
          </a:p>
          <a:p>
            <a:r>
              <a:rPr lang="en-US" dirty="0"/>
              <a:t>Procedural abstraction</a:t>
            </a:r>
          </a:p>
          <a:p>
            <a:pPr lvl="1"/>
            <a:r>
              <a:rPr lang="en-US" dirty="0"/>
              <a:t>Refactor “draw wall” to “draw rectangle”</a:t>
            </a:r>
          </a:p>
          <a:p>
            <a:r>
              <a:rPr lang="en-US" dirty="0"/>
              <a:t>Functional abstraction</a:t>
            </a:r>
          </a:p>
          <a:p>
            <a:pPr lvl="1"/>
            <a:r>
              <a:rPr lang="en-US" dirty="0" err="1"/>
              <a:t>Maths</a:t>
            </a:r>
            <a:r>
              <a:rPr lang="en-US" dirty="0"/>
              <a:t> library provides sqrt function that hides details</a:t>
            </a:r>
          </a:p>
          <a:p>
            <a:r>
              <a:rPr lang="en-US" dirty="0"/>
              <a:t>Data abstraction</a:t>
            </a:r>
          </a:p>
          <a:p>
            <a:pPr lvl="1"/>
            <a:r>
              <a:rPr lang="en-US" dirty="0"/>
              <a:t>Stack is an LIFO abstraction; Graph is an adjacency list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5E973-B3F1-9F80-D7D5-DD7E0A1D3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980EA-A332-38D2-9DAA-B9D75EA9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5</a:t>
            </a:fld>
            <a:endParaRPr lang="en-AU"/>
          </a:p>
        </p:txBody>
      </p:sp>
      <p:pic>
        <p:nvPicPr>
          <p:cNvPr id="1026" name="Picture 2" descr="A metropolitan transit map for the city of Istanbul. Geographic distances are not represented, but each train line and bus route is given a distinct colour and its stops are marked clearly.">
            <a:extLst>
              <a:ext uri="{FF2B5EF4-FFF2-40B4-BE49-F238E27FC236}">
                <a16:creationId xmlns:a16="http://schemas.microsoft.com/office/drawing/2014/main" id="{CAEDE4F9-B4E6-1FD5-83E1-9570A4CAF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00" y="0"/>
            <a:ext cx="4007663" cy="294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124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ACDBD-6415-CC50-90A9-4DB86A58A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AB789-E975-6A15-F821-14DD670AFA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https://trinket.io/blocks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A238C-636E-8F76-7CC0-442404E8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DAF74-9A2F-62E0-1B6B-78578168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223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E1441-76E4-ECB9-E7F1-F2E3E62C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Week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BD096-096B-4F08-68AE-70DA77872B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Algorithms</a:t>
            </a:r>
          </a:p>
          <a:p>
            <a:pPr lvl="1"/>
            <a:r>
              <a:rPr lang="en-AU" dirty="0"/>
              <a:t>Swap variables</a:t>
            </a:r>
          </a:p>
          <a:p>
            <a:pPr lvl="1"/>
            <a:r>
              <a:rPr lang="en-AU" dirty="0"/>
              <a:t>Reverse</a:t>
            </a:r>
          </a:p>
          <a:p>
            <a:pPr lvl="1"/>
            <a:r>
              <a:rPr lang="en-AU" dirty="0"/>
              <a:t>Linear &amp; binary search</a:t>
            </a:r>
          </a:p>
          <a:p>
            <a:pPr lvl="1"/>
            <a:r>
              <a:rPr lang="en-AU" dirty="0"/>
              <a:t>Selection &amp; sort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7D453-E46A-24FF-BA3D-4D53674BF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E6ED-BCB2-0BF4-2548-87476E79E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7265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1AC5-3378-6D7A-945F-8F2FFA74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47E39-E327-21AD-FFB8-2E0FB248BB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Variables as containers</a:t>
            </a:r>
          </a:p>
          <a:p>
            <a:r>
              <a:rPr lang="en-US" dirty="0"/>
              <a:t>Accumulator pattern</a:t>
            </a:r>
          </a:p>
          <a:p>
            <a:pPr lvl="1"/>
            <a:r>
              <a:rPr lang="en-US" dirty="0">
                <a:hlinkClick r:id="rId3"/>
              </a:rPr>
              <a:t>Accumulator</a:t>
            </a:r>
            <a:endParaRPr lang="en-US" dirty="0"/>
          </a:p>
          <a:p>
            <a:pPr lvl="1"/>
            <a:r>
              <a:rPr lang="en-US" dirty="0"/>
              <a:t>Map, Filter, Reduce</a:t>
            </a:r>
          </a:p>
          <a:p>
            <a:pPr lvl="2"/>
            <a:r>
              <a:rPr lang="en-US" dirty="0">
                <a:hlinkClick r:id="rId4"/>
              </a:rPr>
              <a:t>https://www.pythonmorsels.com/reduce/</a:t>
            </a:r>
            <a:endParaRPr lang="en-US" dirty="0"/>
          </a:p>
          <a:p>
            <a:pPr lvl="2"/>
            <a:r>
              <a:rPr lang="en-US" dirty="0"/>
              <a:t>def </a:t>
            </a:r>
            <a:r>
              <a:rPr lang="en-US" dirty="0" err="1"/>
              <a:t>reduce_sum</a:t>
            </a:r>
            <a:r>
              <a:rPr lang="en-US" dirty="0"/>
              <a:t>(a): return sum(a)</a:t>
            </a:r>
          </a:p>
          <a:p>
            <a:pPr lvl="3"/>
            <a:r>
              <a:rPr lang="en-US" dirty="0"/>
              <a:t>Min, max, all, any, </a:t>
            </a:r>
            <a:r>
              <a:rPr lang="en-US" dirty="0" err="1"/>
              <a:t>len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Happy path if statements</a:t>
            </a:r>
          </a:p>
          <a:p>
            <a:pPr lvl="1"/>
            <a:r>
              <a:rPr lang="en-US" dirty="0" err="1"/>
              <a:t>Glowscript</a:t>
            </a:r>
            <a:endParaRPr lang="en-US" dirty="0"/>
          </a:p>
          <a:p>
            <a:pPr lvl="1"/>
            <a:r>
              <a:rPr lang="en-US" dirty="0"/>
              <a:t>Refactor </a:t>
            </a:r>
          </a:p>
          <a:p>
            <a:pPr lvl="2"/>
            <a:r>
              <a:rPr lang="en-US" dirty="0"/>
              <a:t>Remove hardcoding</a:t>
            </a:r>
          </a:p>
          <a:p>
            <a:pPr lvl="2"/>
            <a:r>
              <a:rPr lang="en-US" dirty="0"/>
              <a:t>Change variable name</a:t>
            </a:r>
          </a:p>
          <a:p>
            <a:pPr lvl="1"/>
            <a:r>
              <a:rPr lang="en-US" dirty="0">
                <a:hlinkClick r:id="rId5"/>
              </a:rPr>
              <a:t>Listener loop</a:t>
            </a:r>
            <a:r>
              <a:rPr lang="en-US" dirty="0"/>
              <a:t>, sentinel values</a:t>
            </a:r>
          </a:p>
          <a:p>
            <a:pPr lvl="1"/>
            <a:r>
              <a:rPr lang="en-US" dirty="0">
                <a:hlinkClick r:id="rId6"/>
              </a:rPr>
              <a:t>Function first</a:t>
            </a:r>
            <a:endParaRPr lang="en-US" dirty="0"/>
          </a:p>
          <a:p>
            <a:pPr lvl="2"/>
            <a:r>
              <a:rPr lang="en-US" dirty="0"/>
              <a:t>def square(x: int) -&gt; int:</a:t>
            </a:r>
          </a:p>
          <a:p>
            <a:pPr lvl="2"/>
            <a:r>
              <a:rPr lang="en-US" dirty="0"/>
              <a:t>  return x * x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CBECB-4402-5070-5246-115167375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7C479-AF12-697C-068B-657F3963A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8</a:t>
            </a:fld>
            <a:endParaRPr lang="en-AU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BBA147-DDB1-496F-EEA1-ED74F1E65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321086"/>
              </p:ext>
            </p:extLst>
          </p:nvPr>
        </p:nvGraphicFramePr>
        <p:xfrm>
          <a:off x="7658100" y="157171"/>
          <a:ext cx="5562600" cy="4480560"/>
        </p:xfrm>
        <a:graphic>
          <a:graphicData uri="http://schemas.openxmlformats.org/drawingml/2006/table">
            <a:tbl>
              <a:tblPr/>
              <a:tblGrid>
                <a:gridCol w="1854200">
                  <a:extLst>
                    <a:ext uri="{9D8B030D-6E8A-4147-A177-3AD203B41FA5}">
                      <a16:colId xmlns:a16="http://schemas.microsoft.com/office/drawing/2014/main" val="3317684101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485094998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603388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>
                          <a:effectLst/>
                        </a:rPr>
                        <a:t>Operation</a:t>
                      </a:r>
                    </a:p>
                  </a:txBody>
                  <a:tcPr anchor="b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>
                          <a:effectLst/>
                        </a:rPr>
                        <a:t>With functools.reduce</a:t>
                      </a:r>
                    </a:p>
                  </a:txBody>
                  <a:tcPr anchor="b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>
                          <a:effectLst/>
                        </a:rPr>
                        <a:t>Without reduce</a:t>
                      </a:r>
                    </a:p>
                  </a:txBody>
                  <a:tcPr anchor="b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88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u="none" strike="noStrike">
                          <a:solidFill>
                            <a:srgbClr val="007BFF"/>
                          </a:solidFill>
                          <a:effectLst/>
                          <a:hlinkClick r:id="rId7"/>
                        </a:rPr>
                        <a:t>Sum all</a:t>
                      </a:r>
                      <a:endParaRPr lang="en-US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reduce(lambda x, y: x+y, nums)</a:t>
                      </a:r>
                    </a:p>
                  </a:txBody>
                  <a:tcPr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sum(nums)</a:t>
                      </a:r>
                    </a:p>
                  </a:txBody>
                  <a:tcPr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336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u="none" strike="noStrike">
                          <a:solidFill>
                            <a:srgbClr val="007BFF"/>
                          </a:solidFill>
                          <a:effectLst/>
                          <a:hlinkClick r:id="rId8"/>
                        </a:rPr>
                        <a:t>Multiply all</a:t>
                      </a:r>
                      <a:endParaRPr lang="en-US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effectLst/>
                        </a:rPr>
                        <a:t>reduce(lambda x, y: x*y, nums)</a:t>
                      </a:r>
                    </a:p>
                  </a:txBody>
                  <a:tcPr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math.prod(nums)</a:t>
                      </a:r>
                    </a:p>
                  </a:txBody>
                  <a:tcPr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326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u="none" strike="noStrike">
                          <a:solidFill>
                            <a:srgbClr val="007BFF"/>
                          </a:solidFill>
                          <a:effectLst/>
                          <a:hlinkClick r:id="rId9"/>
                        </a:rPr>
                        <a:t>Join strings</a:t>
                      </a:r>
                      <a:endParaRPr lang="en-US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reduce(lambda s, t: s+t, strs)</a:t>
                      </a:r>
                    </a:p>
                  </a:txBody>
                  <a:tcPr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"".join(strs)</a:t>
                      </a:r>
                    </a:p>
                  </a:txBody>
                  <a:tcPr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967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u="none" strike="noStrike">
                          <a:solidFill>
                            <a:srgbClr val="007BFF"/>
                          </a:solidFill>
                          <a:effectLst/>
                          <a:hlinkClick r:id="rId10"/>
                        </a:rPr>
                        <a:t>Merge dictionaries</a:t>
                      </a:r>
                      <a:endParaRPr lang="en-US"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effectLst/>
                        </a:rPr>
                        <a:t>reduce(lambda g, h: g|h, cfgs)</a:t>
                      </a:r>
                    </a:p>
                  </a:txBody>
                  <a:tcPr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ChainMap(*reversed(cfgs))</a:t>
                      </a:r>
                    </a:p>
                  </a:txBody>
                  <a:tcPr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173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Set union</a:t>
                      </a:r>
                    </a:p>
                  </a:txBody>
                  <a:tcPr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reduce(lambda s, t: s|t, sets)</a:t>
                      </a:r>
                    </a:p>
                  </a:txBody>
                  <a:tcPr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set.union(*sets)</a:t>
                      </a:r>
                    </a:p>
                  </a:txBody>
                  <a:tcPr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879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Set intersection</a:t>
                      </a:r>
                    </a:p>
                  </a:txBody>
                  <a:tcPr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reduce(lambda s, t: s&amp;t, sets)</a:t>
                      </a:r>
                    </a:p>
                  </a:txBody>
                  <a:tcPr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err="1">
                          <a:effectLst/>
                        </a:rPr>
                        <a:t>set.intersect</a:t>
                      </a:r>
                      <a:r>
                        <a:rPr lang="en-US" dirty="0">
                          <a:effectLst/>
                        </a:rPr>
                        <a:t>(*sets)</a:t>
                      </a:r>
                    </a:p>
                  </a:txBody>
                  <a:tcPr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551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599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43D9-5DD7-15AF-E0BB-E99AECF7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Swap contents of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64545-8416-74D5-A45F-6A062FBF71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C86EC-A706-5ECA-460B-68936331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Cyber Security Technologies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0DFCB9-A527-6EDD-8777-78C1030BB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406A-27C5-450B-AA7B-383B5E306B29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5790858"/>
      </p:ext>
    </p:extLst>
  </p:cSld>
  <p:clrMapOvr>
    <a:masterClrMapping/>
  </p:clrMapOvr>
</p:sld>
</file>

<file path=ppt/theme/theme1.xml><?xml version="1.0" encoding="utf-8"?>
<a:theme xmlns:a="http://schemas.openxmlformats.org/drawingml/2006/main" name="P_TEM_0010_PPT">
  <a:themeElements>
    <a:clrScheme name="CQUni">
      <a:dk1>
        <a:srgbClr val="022345"/>
      </a:dk1>
      <a:lt1>
        <a:sysClr val="window" lastClr="FFFFFF"/>
      </a:lt1>
      <a:dk2>
        <a:srgbClr val="022345"/>
      </a:dk2>
      <a:lt2>
        <a:srgbClr val="FFFFFF"/>
      </a:lt2>
      <a:accent1>
        <a:srgbClr val="B5D107"/>
      </a:accent1>
      <a:accent2>
        <a:srgbClr val="022345"/>
      </a:accent2>
      <a:accent3>
        <a:srgbClr val="464749"/>
      </a:accent3>
      <a:accent4>
        <a:srgbClr val="6D8495"/>
      </a:accent4>
      <a:accent5>
        <a:srgbClr val="B5D107"/>
      </a:accent5>
      <a:accent6>
        <a:srgbClr val="022345"/>
      </a:accent6>
      <a:hlink>
        <a:srgbClr val="0E7DFF"/>
      </a:hlink>
      <a:folHlink>
        <a:srgbClr val="1E005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53238</TotalTime>
  <Words>1453</Words>
  <Application>Microsoft Office PowerPoint</Application>
  <PresentationFormat>Widescreen</PresentationFormat>
  <Paragraphs>240</Paragraphs>
  <Slides>26</Slides>
  <Notes>11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Söhne Mono</vt:lpstr>
      <vt:lpstr>Verdana</vt:lpstr>
      <vt:lpstr>P_TEM_0010_PPT</vt:lpstr>
      <vt:lpstr>Week 1</vt:lpstr>
      <vt:lpstr>PowerPoint Presentation</vt:lpstr>
      <vt:lpstr>Week 1</vt:lpstr>
      <vt:lpstr>PowerPoint Presentation</vt:lpstr>
      <vt:lpstr>Abstraction</vt:lpstr>
      <vt:lpstr>PowerPoint Presentation</vt:lpstr>
      <vt:lpstr>Week 1</vt:lpstr>
      <vt:lpstr>PowerPoint Presentation</vt:lpstr>
      <vt:lpstr>Swap contents of </vt:lpstr>
      <vt:lpstr>Search Algorithms</vt:lpstr>
      <vt:lpstr>Search Algorithms</vt:lpstr>
      <vt:lpstr>Searching</vt:lpstr>
      <vt:lpstr>Sorting</vt:lpstr>
      <vt:lpstr>Algorithmic Thinking</vt:lpstr>
      <vt:lpstr>Algorithmic Thinking</vt:lpstr>
      <vt:lpstr>Procedural abstraction</vt:lpstr>
      <vt:lpstr>Search Algorithms</vt:lpstr>
      <vt:lpstr>Faster search algorithm</vt:lpstr>
      <vt:lpstr>Extract method</vt:lpstr>
      <vt:lpstr>PowerPoint Presentation</vt:lpstr>
      <vt:lpstr>Data representation</vt:lpstr>
      <vt:lpstr>Concurrency</vt:lpstr>
      <vt:lpstr>Data Abstraction</vt:lpstr>
      <vt:lpstr>Refactor search algorithm</vt:lpstr>
      <vt:lpstr>Concurrent Sorting</vt:lpstr>
      <vt:lpstr>Fairy Tales</vt:lpstr>
    </vt:vector>
  </TitlesOfParts>
  <Company>CQUniversity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COIT20271 Mobile Game Development: Week 1 Intro to Mobile Game Desgin</dc:title>
  <dc:creator>Jamie Shield</dc:creator>
  <cp:lastModifiedBy>Jamie Shield</cp:lastModifiedBy>
  <cp:revision>1304</cp:revision>
  <dcterms:created xsi:type="dcterms:W3CDTF">2016-03-03T21:45:19Z</dcterms:created>
  <dcterms:modified xsi:type="dcterms:W3CDTF">2023-09-27T04:35:58Z</dcterms:modified>
</cp:coreProperties>
</file>